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35"/>
  </p:notesMasterIdLst>
  <p:handoutMasterIdLst>
    <p:handoutMasterId r:id="rId36"/>
  </p:handoutMasterIdLst>
  <p:sldIdLst>
    <p:sldId id="700" r:id="rId8"/>
    <p:sldId id="558" r:id="rId9"/>
    <p:sldId id="628" r:id="rId10"/>
    <p:sldId id="702" r:id="rId11"/>
    <p:sldId id="709" r:id="rId12"/>
    <p:sldId id="728" r:id="rId13"/>
    <p:sldId id="729" r:id="rId14"/>
    <p:sldId id="730" r:id="rId15"/>
    <p:sldId id="731" r:id="rId16"/>
    <p:sldId id="732" r:id="rId17"/>
    <p:sldId id="718" r:id="rId18"/>
    <p:sldId id="670" r:id="rId19"/>
    <p:sldId id="733" r:id="rId20"/>
    <p:sldId id="727" r:id="rId21"/>
    <p:sldId id="648" r:id="rId22"/>
    <p:sldId id="649" r:id="rId23"/>
    <p:sldId id="734" r:id="rId24"/>
    <p:sldId id="735" r:id="rId25"/>
    <p:sldId id="736" r:id="rId26"/>
    <p:sldId id="737" r:id="rId27"/>
    <p:sldId id="738" r:id="rId28"/>
    <p:sldId id="743" r:id="rId29"/>
    <p:sldId id="739" r:id="rId30"/>
    <p:sldId id="740" r:id="rId31"/>
    <p:sldId id="742" r:id="rId32"/>
    <p:sldId id="741" r:id="rId33"/>
    <p:sldId id="7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05" autoAdjust="0"/>
  </p:normalViewPr>
  <p:slideViewPr>
    <p:cSldViewPr snapToGrid="0" showGuides="1">
      <p:cViewPr varScale="1">
        <p:scale>
          <a:sx n="70" d="100"/>
          <a:sy n="70" d="100"/>
        </p:scale>
        <p:origin x="1344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8/7/2016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01.alma.exlibrisgroup.com/institution/613NE_TECH_INST/social" TargetMode="External"/><Relationship Id="rId2" Type="http://schemas.openxmlformats.org/officeDocument/2006/relationships/hyperlink" Target="https://ap01.alma.exlibrisgroup.com/institution/613NE_TECH_INST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ap01.alma.exlibrisgroup.com/institution/613NE_TECH_INST/social" TargetMode="Externa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Defining-Facebook-App-for-social-login-in-Alma" TargetMode="External"/><Relationship Id="rId2" Type="http://schemas.openxmlformats.org/officeDocument/2006/relationships/hyperlink" Target="http://developers.facebook.com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Integrations_with_External_Systems/050User_Management/Social_Login" TargetMode="External"/><Relationship Id="rId2" Type="http://schemas.openxmlformats.org/officeDocument/2006/relationships/hyperlink" Target="https://developers.exlibrisgroup.com/alma/integrations/user-management/authentication/social_login/oath_facebook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749421"/>
            <a:ext cx="9144000" cy="88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1886" y="4826097"/>
            <a:ext cx="8993876" cy="757960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Alma Social Login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399" y="821229"/>
            <a:ext cx="5490737" cy="33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4" y="1879197"/>
            <a:ext cx="8172450" cy="4048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Here is the “Action” tab of the integration profile we have created for the library. 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168297" y="3070747"/>
            <a:ext cx="1011632" cy="29342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6531" y="5779278"/>
            <a:ext cx="51932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App ID and App Secret (</a:t>
            </a:r>
            <a:r>
              <a:rPr lang="en-US" sz="1600" dirty="0"/>
              <a:t>blocked out for security reasons)  </a:t>
            </a:r>
            <a:r>
              <a:rPr lang="en-US" sz="1600" dirty="0" smtClean="0"/>
              <a:t>are from the Facebook Application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31309" y="4339989"/>
            <a:ext cx="767671" cy="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98543" y="4140041"/>
            <a:ext cx="2801190" cy="1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499732" y="4140042"/>
            <a:ext cx="10248" cy="1639236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98980" y="4339990"/>
            <a:ext cx="0" cy="1439288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0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54781" y="1612852"/>
            <a:ext cx="7942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Technical Prerequisites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How it works - live demo</a:t>
            </a:r>
            <a:endParaRPr lang="en-US" sz="2800" b="1" dirty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Staff user already exists in Alma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57" y="1613127"/>
            <a:ext cx="6514285" cy="36317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660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same staff user has a Facebook account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" y="1316723"/>
            <a:ext cx="7955509" cy="5118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8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library sends the staff user a letter inviting him to use the Facebook social login to login to Alma.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may be done either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to a specific user from within the user record or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to a set of users using the job “Update/Notify users”…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Here we send to a specific user from within the user record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01" y="4521356"/>
            <a:ext cx="6838001" cy="1197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87401" y="4521356"/>
            <a:ext cx="1651333" cy="47372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06018" y="4521356"/>
            <a:ext cx="819384" cy="47372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33" y="2025456"/>
            <a:ext cx="7796894" cy="1490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Here we sent the letter to a set of users via the job “</a:t>
            </a:r>
            <a:r>
              <a:rPr lang="en-US" sz="2800" dirty="0"/>
              <a:t>Update/Notify </a:t>
            </a:r>
            <a:r>
              <a:rPr lang="en-US" sz="2800" dirty="0" smtClean="0"/>
              <a:t>Users”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118837" y="2274663"/>
            <a:ext cx="1501534" cy="46853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1034" y="2301962"/>
            <a:ext cx="1501534" cy="250164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1821" y="4250608"/>
            <a:ext cx="8789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Note: In both cases this will send the letter “Social Login Invite Letter” which, like all letters, may be customized by the institution.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38" y="5529029"/>
            <a:ext cx="6078483" cy="3668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02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staff user gets an email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9" y="1766208"/>
            <a:ext cx="8789159" cy="766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52884" y="2149661"/>
            <a:ext cx="3152632" cy="383454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74" y="1208799"/>
            <a:ext cx="6600825" cy="14668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Here is the customized letter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37" y="2843568"/>
            <a:ext cx="6257925" cy="2781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4674" y="1238951"/>
            <a:ext cx="6600825" cy="476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“click here” link in the letter will either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 smtClean="0"/>
              <a:t>Prompt the user to login to Facebook and then associate his Facebook account with his Alma staff user account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 smtClean="0"/>
              <a:t>This will occur if he is not already logged into Facebook in the same browser where the link opens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800" dirty="0" smtClean="0"/>
              <a:t>Automatically </a:t>
            </a:r>
            <a:r>
              <a:rPr lang="en-US" sz="2800" dirty="0"/>
              <a:t>associate his Facebook account with his Alma staff user account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800" dirty="0"/>
              <a:t>This will occur if he is </a:t>
            </a:r>
            <a:r>
              <a:rPr lang="en-US" sz="2800" dirty="0" smtClean="0"/>
              <a:t>already </a:t>
            </a:r>
            <a:r>
              <a:rPr lang="en-US" sz="2800" dirty="0"/>
              <a:t>logged into Facebook in the same browser where the link opens (and the browser is using cookies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3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the staff user account is associated with the Facebook account the URL for logging into Facebook is always the same “regular” URL for the Alma institution plus a suffix of “/social”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if the URL of the institution is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ap01.alma.exlibrisgroup.com/institution/613NE_TECH_INST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Then the login for using Facebook as the social login will be</a:t>
            </a:r>
            <a:br>
              <a:rPr lang="en-US" sz="2800" dirty="0" smtClean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ap01.alma.exlibrisgroup.com/institution/613NE_TECH_INST/social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492622" y="4067039"/>
            <a:ext cx="805217" cy="39578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54781" y="1612852"/>
            <a:ext cx="7942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Technical Prerequisites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it works - live demo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35" y="3382153"/>
            <a:ext cx="6257925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072" y="1747384"/>
            <a:ext cx="6600825" cy="14668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the user clicks the link and it will open in a browser where he is already logged into 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780430" y="4139972"/>
            <a:ext cx="777642" cy="268255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2072" y="1777536"/>
            <a:ext cx="6600825" cy="476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7660" y="3214234"/>
            <a:ext cx="2180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User receives email and clicks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44454" y="3395801"/>
            <a:ext cx="863206" cy="234504"/>
          </a:xfrm>
          <a:prstGeom prst="line">
            <a:avLst/>
          </a:prstGeom>
          <a:ln w="381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09914" y="3630693"/>
            <a:ext cx="34540" cy="483044"/>
          </a:xfrm>
          <a:prstGeom prst="line">
            <a:avLst/>
          </a:prstGeom>
          <a:ln w="38100">
            <a:solidFill>
              <a:srgbClr val="EE3A4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033" y="2223414"/>
            <a:ext cx="5170107" cy="34088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user now receives in his browser a link to attach his Alma user account to his Facebook account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5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user then logs into Facebook (if he is not already logged in)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36" y="2133600"/>
            <a:ext cx="6774240" cy="3584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user then receives confirmation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49" y="2278366"/>
            <a:ext cx="7945626" cy="22526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0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the user can login to the URL with “/social” at the end and sign in with Facebook, for example</a:t>
            </a:r>
            <a:br>
              <a:rPr lang="en-US" sz="2800" dirty="0" smtClean="0"/>
            </a:br>
            <a:r>
              <a:rPr lang="en-US" sz="2000" dirty="0">
                <a:hlinkClick r:id="rId2"/>
              </a:rPr>
              <a:t>https://ap01.alma.exlibrisgroup.com/institution/613NE_TECH_INST/social</a:t>
            </a:r>
            <a:r>
              <a:rPr lang="en-US" sz="2000" dirty="0"/>
              <a:t> 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023" y="3048644"/>
            <a:ext cx="5228127" cy="3217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92621" y="1596788"/>
            <a:ext cx="805218" cy="409433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URL will redirect and the user is logged in to Alma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35" y="1441223"/>
            <a:ext cx="6906046" cy="9823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42" y="3364698"/>
            <a:ext cx="7002489" cy="2237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41696" y="4107976"/>
            <a:ext cx="3357349" cy="464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 - live demo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Upon logging out of Alma the user will get the following message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65" y="2079835"/>
            <a:ext cx="7670845" cy="20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28983"/>
            <a:ext cx="9144000" cy="782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886" y="4826097"/>
            <a:ext cx="8993876" cy="757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99" y="732966"/>
            <a:ext cx="5508201" cy="334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8979" y="747134"/>
            <a:ext cx="8789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As of August 2016 it is possible to login to Alma using Facebook </a:t>
            </a:r>
            <a:r>
              <a:rPr lang="en-US" sz="2800" dirty="0"/>
              <a:t>or </a:t>
            </a:r>
            <a:r>
              <a:rPr lang="en-US" sz="2800" dirty="0" smtClean="0"/>
              <a:t>Google.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provides the Alma staff user with a safe, simple and convenient way of logging into Alma.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 the specific example here we will be setting up and using the social login for Facebook to login to Alma.</a:t>
            </a:r>
            <a:br>
              <a:rPr lang="en-US" sz="2800" dirty="0" smtClean="0"/>
            </a:b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71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92072" y="869619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54781" y="1612852"/>
            <a:ext cx="79429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Technical Prerequisites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it works - live demo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first step is that the institution should have a dedicated Facebook account for the library.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This account will then (in the next step) be used to create an application to login to Alma.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9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second step is for the institution to login to the developers site of Facebook at </a:t>
            </a:r>
            <a:r>
              <a:rPr lang="en-US" sz="2800" dirty="0" smtClean="0">
                <a:hlinkClick r:id="rId2"/>
              </a:rPr>
              <a:t>http://developers.facebook.com</a:t>
            </a:r>
            <a:r>
              <a:rPr lang="en-US" sz="2800" dirty="0" smtClean="0"/>
              <a:t> and create an application for allowing Social Login.</a:t>
            </a:r>
            <a:br>
              <a:rPr lang="en-US" sz="2800" dirty="0" smtClean="0"/>
            </a:b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process for doing this is described on the Ex Libris </a:t>
            </a:r>
            <a:r>
              <a:rPr lang="en-US" sz="2800" dirty="0"/>
              <a:t>developer’s network at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developers.exlibrisgroup.com/alma/integrations/user-management/authentication/social_login/oath_facebook</a:t>
            </a:r>
            <a:br>
              <a:rPr lang="en-US" sz="2400" dirty="0" smtClean="0">
                <a:hlinkClick r:id="rId3"/>
              </a:rPr>
            </a:br>
            <a:r>
              <a:rPr lang="en-US" sz="2800" dirty="0" smtClean="0"/>
              <a:t>and</a:t>
            </a:r>
            <a:r>
              <a:rPr lang="en-US" sz="2400" dirty="0" smtClean="0">
                <a:hlinkClick r:id="rId3"/>
              </a:rPr>
              <a:t/>
            </a:r>
            <a:br>
              <a:rPr lang="en-US" sz="2400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developers.exlibrisgroup.com/blog/Defining-Facebook-App-for-social-login-in-Alma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4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Here is the social login application we have created in the developers </a:t>
            </a:r>
            <a:r>
              <a:rPr lang="en-US" sz="2800" dirty="0"/>
              <a:t>site of Facebook </a:t>
            </a:r>
            <a:r>
              <a:rPr lang="en-US" sz="2800" dirty="0" smtClean="0"/>
              <a:t> for the library.  It is called “Login”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7" y="2223066"/>
            <a:ext cx="8789159" cy="31087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64275" y="2223066"/>
            <a:ext cx="4343385" cy="28812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39989" y="5527346"/>
            <a:ext cx="34144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App ID and App Secret will later be used in the Alma integration profile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39989" y="5049675"/>
            <a:ext cx="767671" cy="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86652" y="4449173"/>
            <a:ext cx="767671" cy="0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54323" y="4449174"/>
            <a:ext cx="10248" cy="1078172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7660" y="5049675"/>
            <a:ext cx="0" cy="477671"/>
          </a:xfrm>
          <a:prstGeom prst="straightConnector1">
            <a:avLst/>
          </a:prstGeom>
          <a:ln w="38100">
            <a:solidFill>
              <a:srgbClr val="EE3A4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third step is for the institution to create an integration profile of type “Social Login” in Alma.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the </a:t>
            </a:r>
            <a:r>
              <a:rPr lang="en-US" sz="2800" dirty="0"/>
              <a:t>App ID and App Secret </a:t>
            </a:r>
            <a:r>
              <a:rPr lang="en-US" sz="2800" dirty="0" smtClean="0"/>
              <a:t>from the Facebook App created on the Facebook developers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 process for creating this integration profile </a:t>
            </a:r>
            <a:r>
              <a:rPr lang="en-US" sz="2800" dirty="0"/>
              <a:t>is described at </a:t>
            </a:r>
            <a:br>
              <a:rPr lang="en-US" sz="2800" dirty="0"/>
            </a:b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developers.exlibrisgroup.com/alma/integrations/user-management/authentication/social_login/oath_facebook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and</a:t>
            </a:r>
            <a:br>
              <a:rPr lang="en-US" sz="2800" dirty="0"/>
            </a:br>
            <a:r>
              <a:rPr lang="en-US" sz="2400" dirty="0">
                <a:hlinkClick r:id="rId3"/>
              </a:rPr>
              <a:t>https://knowledge.exlibrisgroup.com/Alma/Product_Documentation/Alma_Online_Help_%</a:t>
            </a:r>
            <a:r>
              <a:rPr lang="en-US" sz="2400" dirty="0" smtClean="0">
                <a:hlinkClick r:id="rId3"/>
              </a:rPr>
              <a:t>28English%29/Integrations_with_External_Systems/050User_Management/Social_Login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8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Prerequisites – step 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507" y="738378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Here is the “General Information” tab of the integration profile we have created in Alma.  It is called “Facebook Login”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7" y="2239800"/>
            <a:ext cx="8655900" cy="3576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284905" y="3548421"/>
            <a:ext cx="1707668" cy="28660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8124</TotalTime>
  <Words>794</Words>
  <Application>Microsoft Office PowerPoint</Application>
  <PresentationFormat>On-screen Show (4:3)</PresentationFormat>
  <Paragraphs>105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Alma Social Login</vt:lpstr>
      <vt:lpstr>PowerPoint Presentation</vt:lpstr>
      <vt:lpstr>Introduction</vt:lpstr>
      <vt:lpstr>PowerPoint Presentation</vt:lpstr>
      <vt:lpstr>Technical Prerequisites – step 1</vt:lpstr>
      <vt:lpstr>Technical Prerequisites – step 2</vt:lpstr>
      <vt:lpstr>Technical Prerequisites – step 2</vt:lpstr>
      <vt:lpstr>Technical Prerequisites – step 3</vt:lpstr>
      <vt:lpstr>Technical Prerequisites – step 3</vt:lpstr>
      <vt:lpstr>Technical Prerequisites – step 3</vt:lpstr>
      <vt:lpstr>PowerPoint Presentation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How it works - live demo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508</cp:revision>
  <dcterms:created xsi:type="dcterms:W3CDTF">2015-04-14T20:14:13Z</dcterms:created>
  <dcterms:modified xsi:type="dcterms:W3CDTF">2016-08-07T07:04:00Z</dcterms:modified>
</cp:coreProperties>
</file>